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5720000" cy="40233600"/>
  <p:notesSz cx="15557500" cy="20104100"/>
  <p:defaultTextStyle>
    <a:defPPr>
      <a:defRPr lang="en-US"/>
    </a:defPPr>
    <a:lvl1pPr marL="0" algn="l" defTabSz="914301" rtl="0" eaLnBrk="1" latinLnBrk="0" hangingPunct="1">
      <a:defRPr sz="3599" kern="1200">
        <a:solidFill>
          <a:schemeClr val="tx1"/>
        </a:solidFill>
        <a:latin typeface="+mn-lt"/>
        <a:ea typeface="+mn-ea"/>
        <a:cs typeface="+mn-cs"/>
      </a:defRPr>
    </a:lvl1pPr>
    <a:lvl2pPr marL="914301" algn="l" defTabSz="914301" rtl="0" eaLnBrk="1" latinLnBrk="0" hangingPunct="1">
      <a:defRPr sz="3599" kern="1200">
        <a:solidFill>
          <a:schemeClr val="tx1"/>
        </a:solidFill>
        <a:latin typeface="+mn-lt"/>
        <a:ea typeface="+mn-ea"/>
        <a:cs typeface="+mn-cs"/>
      </a:defRPr>
    </a:lvl2pPr>
    <a:lvl3pPr marL="1828601" algn="l" defTabSz="914301" rtl="0" eaLnBrk="1" latinLnBrk="0" hangingPunct="1">
      <a:defRPr sz="3599" kern="1200">
        <a:solidFill>
          <a:schemeClr val="tx1"/>
        </a:solidFill>
        <a:latin typeface="+mn-lt"/>
        <a:ea typeface="+mn-ea"/>
        <a:cs typeface="+mn-cs"/>
      </a:defRPr>
    </a:lvl3pPr>
    <a:lvl4pPr marL="2742901" algn="l" defTabSz="914301" rtl="0" eaLnBrk="1" latinLnBrk="0" hangingPunct="1">
      <a:defRPr sz="3599" kern="1200">
        <a:solidFill>
          <a:schemeClr val="tx1"/>
        </a:solidFill>
        <a:latin typeface="+mn-lt"/>
        <a:ea typeface="+mn-ea"/>
        <a:cs typeface="+mn-cs"/>
      </a:defRPr>
    </a:lvl4pPr>
    <a:lvl5pPr marL="3657202" algn="l" defTabSz="914301" rtl="0" eaLnBrk="1" latinLnBrk="0" hangingPunct="1">
      <a:defRPr sz="3599" kern="1200">
        <a:solidFill>
          <a:schemeClr val="tx1"/>
        </a:solidFill>
        <a:latin typeface="+mn-lt"/>
        <a:ea typeface="+mn-ea"/>
        <a:cs typeface="+mn-cs"/>
      </a:defRPr>
    </a:lvl5pPr>
    <a:lvl6pPr marL="4571503" algn="l" defTabSz="914301" rtl="0" eaLnBrk="1" latinLnBrk="0" hangingPunct="1">
      <a:defRPr sz="3599" kern="1200">
        <a:solidFill>
          <a:schemeClr val="tx1"/>
        </a:solidFill>
        <a:latin typeface="+mn-lt"/>
        <a:ea typeface="+mn-ea"/>
        <a:cs typeface="+mn-cs"/>
      </a:defRPr>
    </a:lvl6pPr>
    <a:lvl7pPr marL="5485804" algn="l" defTabSz="914301" rtl="0" eaLnBrk="1" latinLnBrk="0" hangingPunct="1">
      <a:defRPr sz="3599" kern="1200">
        <a:solidFill>
          <a:schemeClr val="tx1"/>
        </a:solidFill>
        <a:latin typeface="+mn-lt"/>
        <a:ea typeface="+mn-ea"/>
        <a:cs typeface="+mn-cs"/>
      </a:defRPr>
    </a:lvl7pPr>
    <a:lvl8pPr marL="6400104" algn="l" defTabSz="914301" rtl="0" eaLnBrk="1" latinLnBrk="0" hangingPunct="1">
      <a:defRPr sz="3599" kern="1200">
        <a:solidFill>
          <a:schemeClr val="tx1"/>
        </a:solidFill>
        <a:latin typeface="+mn-lt"/>
        <a:ea typeface="+mn-ea"/>
        <a:cs typeface="+mn-cs"/>
      </a:defRPr>
    </a:lvl8pPr>
    <a:lvl9pPr marL="7314404" algn="l" defTabSz="914301" rtl="0" eaLnBrk="1" latinLnBrk="0" hangingPunct="1">
      <a:defRPr sz="3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4" userDrawn="1">
          <p15:clr>
            <a:srgbClr val="A4A3A4"/>
          </p15:clr>
        </p15:guide>
        <p15:guide id="2" pos="63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86AF"/>
    <a:srgbClr val="EE7422"/>
    <a:srgbClr val="0C3B70"/>
    <a:srgbClr val="1E68AE"/>
    <a:srgbClr val="F3CC1F"/>
    <a:srgbClr val="D04848"/>
    <a:srgbClr val="6FC29A"/>
    <a:srgbClr val="E14C3E"/>
    <a:srgbClr val="21EC8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autoAdjust="0"/>
    <p:restoredTop sz="94317" autoAdjust="0"/>
  </p:normalViewPr>
  <p:slideViewPr>
    <p:cSldViewPr>
      <p:cViewPr>
        <p:scale>
          <a:sx n="100" d="100"/>
          <a:sy n="100" d="100"/>
        </p:scale>
        <p:origin x="-13656" y="-19008"/>
      </p:cViewPr>
      <p:guideLst>
        <p:guide orient="horz" pos="5764"/>
        <p:guide pos="634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42113" cy="10080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12213" y="0"/>
            <a:ext cx="6742112" cy="1008063"/>
          </a:xfrm>
          <a:prstGeom prst="rect">
            <a:avLst/>
          </a:prstGeom>
        </p:spPr>
        <p:txBody>
          <a:bodyPr vert="horz" lIns="91440" tIns="45720" rIns="91440" bIns="45720" rtlCol="0"/>
          <a:lstStyle>
            <a:lvl1pPr algn="r">
              <a:defRPr sz="1200"/>
            </a:lvl1pPr>
          </a:lstStyle>
          <a:p>
            <a:fld id="{BBB984D5-A378-564C-9BBA-BD609FA95056}" type="datetimeFigureOut">
              <a:rPr lang="en-US" smtClean="0"/>
              <a:t>11/27/24</a:t>
            </a:fld>
            <a:endParaRPr lang="en-US"/>
          </a:p>
        </p:txBody>
      </p:sp>
      <p:sp>
        <p:nvSpPr>
          <p:cNvPr id="4" name="Slide Image Placeholder 3"/>
          <p:cNvSpPr>
            <a:spLocks noGrp="1" noRot="1" noChangeAspect="1"/>
          </p:cNvSpPr>
          <p:nvPr>
            <p:ph type="sldImg" idx="2"/>
          </p:nvPr>
        </p:nvSpPr>
        <p:spPr>
          <a:xfrm>
            <a:off x="3924300" y="2513013"/>
            <a:ext cx="7708900" cy="67849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5750" y="9675813"/>
            <a:ext cx="12446000" cy="79152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9096038"/>
            <a:ext cx="6742113" cy="10080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12213" y="19096038"/>
            <a:ext cx="6742112" cy="1008062"/>
          </a:xfrm>
          <a:prstGeom prst="rect">
            <a:avLst/>
          </a:prstGeom>
        </p:spPr>
        <p:txBody>
          <a:bodyPr vert="horz" lIns="91440" tIns="45720" rIns="91440" bIns="45720" rtlCol="0" anchor="b"/>
          <a:lstStyle>
            <a:lvl1pPr algn="r">
              <a:defRPr sz="1200"/>
            </a:lvl1pPr>
          </a:lstStyle>
          <a:p>
            <a:fld id="{DB2F21A1-1A37-C847-BD6C-971B22EF63E4}" type="slidenum">
              <a:rPr lang="en-US" smtClean="0"/>
              <a:t>‹#›</a:t>
            </a:fld>
            <a:endParaRPr lang="en-US"/>
          </a:p>
        </p:txBody>
      </p:sp>
    </p:spTree>
    <p:extLst>
      <p:ext uri="{BB962C8B-B14F-4D97-AF65-F5344CB8AC3E}">
        <p14:creationId xmlns:p14="http://schemas.microsoft.com/office/powerpoint/2010/main" val="207485052"/>
      </p:ext>
    </p:extLst>
  </p:cSld>
  <p:clrMap bg1="lt1" tx1="dk1" bg2="lt2" tx2="dk2" accent1="accent1" accent2="accent2" accent3="accent3" accent4="accent4" accent5="accent5" accent6="accent6" hlink="hlink" folHlink="folHlink"/>
  <p:notesStyle>
    <a:lvl1pPr marL="0" algn="l" defTabSz="914301" rtl="0" eaLnBrk="1" latinLnBrk="0" hangingPunct="1">
      <a:defRPr sz="1199" kern="1200">
        <a:solidFill>
          <a:schemeClr val="tx1"/>
        </a:solidFill>
        <a:latin typeface="+mn-lt"/>
        <a:ea typeface="+mn-ea"/>
        <a:cs typeface="+mn-cs"/>
      </a:defRPr>
    </a:lvl1pPr>
    <a:lvl2pPr marL="457150" algn="l" defTabSz="914301" rtl="0" eaLnBrk="1" latinLnBrk="0" hangingPunct="1">
      <a:defRPr sz="1199" kern="1200">
        <a:solidFill>
          <a:schemeClr val="tx1"/>
        </a:solidFill>
        <a:latin typeface="+mn-lt"/>
        <a:ea typeface="+mn-ea"/>
        <a:cs typeface="+mn-cs"/>
      </a:defRPr>
    </a:lvl2pPr>
    <a:lvl3pPr marL="914301" algn="l" defTabSz="914301" rtl="0" eaLnBrk="1" latinLnBrk="0" hangingPunct="1">
      <a:defRPr sz="1199" kern="1200">
        <a:solidFill>
          <a:schemeClr val="tx1"/>
        </a:solidFill>
        <a:latin typeface="+mn-lt"/>
        <a:ea typeface="+mn-ea"/>
        <a:cs typeface="+mn-cs"/>
      </a:defRPr>
    </a:lvl3pPr>
    <a:lvl4pPr marL="1371450" algn="l" defTabSz="914301" rtl="0" eaLnBrk="1" latinLnBrk="0" hangingPunct="1">
      <a:defRPr sz="1199" kern="1200">
        <a:solidFill>
          <a:schemeClr val="tx1"/>
        </a:solidFill>
        <a:latin typeface="+mn-lt"/>
        <a:ea typeface="+mn-ea"/>
        <a:cs typeface="+mn-cs"/>
      </a:defRPr>
    </a:lvl4pPr>
    <a:lvl5pPr marL="1828601" algn="l" defTabSz="914301" rtl="0" eaLnBrk="1" latinLnBrk="0" hangingPunct="1">
      <a:defRPr sz="1199" kern="1200">
        <a:solidFill>
          <a:schemeClr val="tx1"/>
        </a:solidFill>
        <a:latin typeface="+mn-lt"/>
        <a:ea typeface="+mn-ea"/>
        <a:cs typeface="+mn-cs"/>
      </a:defRPr>
    </a:lvl5pPr>
    <a:lvl6pPr marL="2285751" algn="l" defTabSz="914301" rtl="0" eaLnBrk="1" latinLnBrk="0" hangingPunct="1">
      <a:defRPr sz="1199" kern="1200">
        <a:solidFill>
          <a:schemeClr val="tx1"/>
        </a:solidFill>
        <a:latin typeface="+mn-lt"/>
        <a:ea typeface="+mn-ea"/>
        <a:cs typeface="+mn-cs"/>
      </a:defRPr>
    </a:lvl6pPr>
    <a:lvl7pPr marL="2742901" algn="l" defTabSz="914301" rtl="0" eaLnBrk="1" latinLnBrk="0" hangingPunct="1">
      <a:defRPr sz="1199" kern="1200">
        <a:solidFill>
          <a:schemeClr val="tx1"/>
        </a:solidFill>
        <a:latin typeface="+mn-lt"/>
        <a:ea typeface="+mn-ea"/>
        <a:cs typeface="+mn-cs"/>
      </a:defRPr>
    </a:lvl7pPr>
    <a:lvl8pPr marL="3200053" algn="l" defTabSz="914301" rtl="0" eaLnBrk="1" latinLnBrk="0" hangingPunct="1">
      <a:defRPr sz="1199" kern="1200">
        <a:solidFill>
          <a:schemeClr val="tx1"/>
        </a:solidFill>
        <a:latin typeface="+mn-lt"/>
        <a:ea typeface="+mn-ea"/>
        <a:cs typeface="+mn-cs"/>
      </a:defRPr>
    </a:lvl8pPr>
    <a:lvl9pPr marL="3657202" algn="l" defTabSz="914301"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4300" y="2513013"/>
            <a:ext cx="7708900" cy="67849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F21A1-1A37-C847-BD6C-971B22EF63E4}" type="slidenum">
              <a:rPr lang="en-US" smtClean="0"/>
              <a:t>1</a:t>
            </a:fld>
            <a:endParaRPr lang="en-US"/>
          </a:p>
        </p:txBody>
      </p:sp>
    </p:spTree>
    <p:extLst>
      <p:ext uri="{BB962C8B-B14F-4D97-AF65-F5344CB8AC3E}">
        <p14:creationId xmlns:p14="http://schemas.microsoft.com/office/powerpoint/2010/main" val="233524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29000" y="12472430"/>
            <a:ext cx="388620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858000" y="22530827"/>
            <a:ext cx="320040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5544800" y="37417255"/>
            <a:ext cx="14630400" cy="58038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286001" y="37417255"/>
            <a:ext cx="10515600" cy="58038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11/27/24</a:t>
            </a:fld>
            <a:endParaRPr lang="en-US" dirty="0"/>
          </a:p>
        </p:txBody>
      </p:sp>
      <p:sp>
        <p:nvSpPr>
          <p:cNvPr id="6" name="Holder 6"/>
          <p:cNvSpPr>
            <a:spLocks noGrp="1"/>
          </p:cNvSpPr>
          <p:nvPr>
            <p:ph type="sldNum" sz="quarter" idx="7"/>
          </p:nvPr>
        </p:nvSpPr>
        <p:spPr>
          <a:xfrm>
            <a:off x="32918401" y="37417255"/>
            <a:ext cx="10515600" cy="58038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286000" y="1609348"/>
            <a:ext cx="41148000" cy="290188"/>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2286000" y="9253733"/>
            <a:ext cx="41148000" cy="290188"/>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5544800" y="37417255"/>
            <a:ext cx="14630400" cy="58038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286001" y="37417255"/>
            <a:ext cx="10515600" cy="58038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11/27/24</a:t>
            </a:fld>
            <a:endParaRPr lang="en-US" dirty="0"/>
          </a:p>
        </p:txBody>
      </p:sp>
      <p:sp>
        <p:nvSpPr>
          <p:cNvPr id="6" name="Holder 6"/>
          <p:cNvSpPr>
            <a:spLocks noGrp="1"/>
          </p:cNvSpPr>
          <p:nvPr>
            <p:ph type="sldNum" sz="quarter" idx="7"/>
          </p:nvPr>
        </p:nvSpPr>
        <p:spPr>
          <a:xfrm>
            <a:off x="32918401" y="37417255"/>
            <a:ext cx="10515600" cy="58038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286000" y="1609348"/>
            <a:ext cx="41148000" cy="290188"/>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2286009" y="9253744"/>
            <a:ext cx="198881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545808" y="9253744"/>
            <a:ext cx="19888199"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5544800" y="37417255"/>
            <a:ext cx="14630400" cy="580380"/>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2286001" y="37417255"/>
            <a:ext cx="10515600" cy="58038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11/27/24</a:t>
            </a:fld>
            <a:endParaRPr lang="en-US" dirty="0"/>
          </a:p>
        </p:txBody>
      </p:sp>
      <p:sp>
        <p:nvSpPr>
          <p:cNvPr id="7" name="Holder 7"/>
          <p:cNvSpPr>
            <a:spLocks noGrp="1"/>
          </p:cNvSpPr>
          <p:nvPr>
            <p:ph type="sldNum" sz="quarter" idx="7"/>
          </p:nvPr>
        </p:nvSpPr>
        <p:spPr>
          <a:xfrm>
            <a:off x="32918401" y="37417255"/>
            <a:ext cx="10515600" cy="58038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286000" y="1609348"/>
            <a:ext cx="41148000" cy="290188"/>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5544800" y="37417255"/>
            <a:ext cx="14630400" cy="580380"/>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2286001" y="37417255"/>
            <a:ext cx="10515600" cy="58038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11/27/24</a:t>
            </a:fld>
            <a:endParaRPr lang="en-US" dirty="0"/>
          </a:p>
        </p:txBody>
      </p:sp>
      <p:sp>
        <p:nvSpPr>
          <p:cNvPr id="5" name="Holder 5"/>
          <p:cNvSpPr>
            <a:spLocks noGrp="1"/>
          </p:cNvSpPr>
          <p:nvPr>
            <p:ph type="sldNum" sz="quarter" idx="7"/>
          </p:nvPr>
        </p:nvSpPr>
        <p:spPr>
          <a:xfrm>
            <a:off x="32918401" y="37417255"/>
            <a:ext cx="10515600" cy="58038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5544800" y="37417255"/>
            <a:ext cx="14630400" cy="580380"/>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2286001" y="37417255"/>
            <a:ext cx="10515600" cy="58038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11/27/24</a:t>
            </a:fld>
            <a:endParaRPr lang="en-US" dirty="0"/>
          </a:p>
        </p:txBody>
      </p:sp>
      <p:sp>
        <p:nvSpPr>
          <p:cNvPr id="4" name="Holder 4"/>
          <p:cNvSpPr>
            <a:spLocks noGrp="1"/>
          </p:cNvSpPr>
          <p:nvPr>
            <p:ph type="sldNum" sz="quarter" idx="7"/>
          </p:nvPr>
        </p:nvSpPr>
        <p:spPr>
          <a:xfrm>
            <a:off x="32918401" y="37417255"/>
            <a:ext cx="10515600" cy="58038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57999">
        <a:defRPr>
          <a:latin typeface="+mn-lt"/>
          <a:ea typeface="+mn-ea"/>
          <a:cs typeface="+mn-cs"/>
        </a:defRPr>
      </a:lvl2pPr>
      <a:lvl3pPr marL="1915992">
        <a:defRPr>
          <a:latin typeface="+mn-lt"/>
          <a:ea typeface="+mn-ea"/>
          <a:cs typeface="+mn-cs"/>
        </a:defRPr>
      </a:lvl3pPr>
      <a:lvl4pPr marL="2873990">
        <a:defRPr>
          <a:latin typeface="+mn-lt"/>
          <a:ea typeface="+mn-ea"/>
          <a:cs typeface="+mn-cs"/>
        </a:defRPr>
      </a:lvl4pPr>
      <a:lvl5pPr marL="3831987">
        <a:defRPr>
          <a:latin typeface="+mn-lt"/>
          <a:ea typeface="+mn-ea"/>
          <a:cs typeface="+mn-cs"/>
        </a:defRPr>
      </a:lvl5pPr>
      <a:lvl6pPr marL="4789983">
        <a:defRPr>
          <a:latin typeface="+mn-lt"/>
          <a:ea typeface="+mn-ea"/>
          <a:cs typeface="+mn-cs"/>
        </a:defRPr>
      </a:lvl6pPr>
      <a:lvl7pPr marL="5747979">
        <a:defRPr>
          <a:latin typeface="+mn-lt"/>
          <a:ea typeface="+mn-ea"/>
          <a:cs typeface="+mn-cs"/>
        </a:defRPr>
      </a:lvl7pPr>
      <a:lvl8pPr marL="6705976">
        <a:defRPr>
          <a:latin typeface="+mn-lt"/>
          <a:ea typeface="+mn-ea"/>
          <a:cs typeface="+mn-cs"/>
        </a:defRPr>
      </a:lvl8pPr>
      <a:lvl9pPr marL="7663970">
        <a:defRPr>
          <a:latin typeface="+mn-lt"/>
          <a:ea typeface="+mn-ea"/>
          <a:cs typeface="+mn-cs"/>
        </a:defRPr>
      </a:lvl9pPr>
    </p:bodyStyle>
    <p:otherStyle>
      <a:lvl1pPr marL="0">
        <a:defRPr>
          <a:latin typeface="+mn-lt"/>
          <a:ea typeface="+mn-ea"/>
          <a:cs typeface="+mn-cs"/>
        </a:defRPr>
      </a:lvl1pPr>
      <a:lvl2pPr marL="957999">
        <a:defRPr>
          <a:latin typeface="+mn-lt"/>
          <a:ea typeface="+mn-ea"/>
          <a:cs typeface="+mn-cs"/>
        </a:defRPr>
      </a:lvl2pPr>
      <a:lvl3pPr marL="1915992">
        <a:defRPr>
          <a:latin typeface="+mn-lt"/>
          <a:ea typeface="+mn-ea"/>
          <a:cs typeface="+mn-cs"/>
        </a:defRPr>
      </a:lvl3pPr>
      <a:lvl4pPr marL="2873990">
        <a:defRPr>
          <a:latin typeface="+mn-lt"/>
          <a:ea typeface="+mn-ea"/>
          <a:cs typeface="+mn-cs"/>
        </a:defRPr>
      </a:lvl4pPr>
      <a:lvl5pPr marL="3831987">
        <a:defRPr>
          <a:latin typeface="+mn-lt"/>
          <a:ea typeface="+mn-ea"/>
          <a:cs typeface="+mn-cs"/>
        </a:defRPr>
      </a:lvl5pPr>
      <a:lvl6pPr marL="4789983">
        <a:defRPr>
          <a:latin typeface="+mn-lt"/>
          <a:ea typeface="+mn-ea"/>
          <a:cs typeface="+mn-cs"/>
        </a:defRPr>
      </a:lvl6pPr>
      <a:lvl7pPr marL="5747979">
        <a:defRPr>
          <a:latin typeface="+mn-lt"/>
          <a:ea typeface="+mn-ea"/>
          <a:cs typeface="+mn-cs"/>
        </a:defRPr>
      </a:lvl7pPr>
      <a:lvl8pPr marL="6705976">
        <a:defRPr>
          <a:latin typeface="+mn-lt"/>
          <a:ea typeface="+mn-ea"/>
          <a:cs typeface="+mn-cs"/>
        </a:defRPr>
      </a:lvl8pPr>
      <a:lvl9pPr marL="766397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IMAP-Science-Operations-Center/imap-data-access" TargetMode="External"/><Relationship Id="rId18" Type="http://schemas.openxmlformats.org/officeDocument/2006/relationships/image" Target="../media/image11.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hyperlink" Target="https://imap-mission.com/" TargetMode="External"/><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hyperlink" Target="https://github.com/IMAP-Science-Operations-Center" TargetMode="External"/><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6.png"/><Relationship Id="rId10" Type="http://schemas.openxmlformats.org/officeDocument/2006/relationships/hyperlink" Target="https://imap.princeton.edu/" TargetMode="External"/><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hyperlink" Target="https://lasp.colorado.edu/our-legacy/missions/" TargetMode="External"/><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086AF"/>
        </a:solidFill>
        <a:effectLst/>
      </p:bgPr>
    </p:bg>
    <p:spTree>
      <p:nvGrpSpPr>
        <p:cNvPr id="1" name=""/>
        <p:cNvGrpSpPr/>
        <p:nvPr/>
      </p:nvGrpSpPr>
      <p:grpSpPr>
        <a:xfrm>
          <a:off x="0" y="0"/>
          <a:ext cx="0" cy="0"/>
          <a:chOff x="0" y="0"/>
          <a:chExt cx="0" cy="0"/>
        </a:xfrm>
      </p:grpSpPr>
      <p:sp>
        <p:nvSpPr>
          <p:cNvPr id="1823" name="Rectangle 1822">
            <a:extLst>
              <a:ext uri="{FF2B5EF4-FFF2-40B4-BE49-F238E27FC236}">
                <a16:creationId xmlns:a16="http://schemas.microsoft.com/office/drawing/2014/main" id="{6F406D1A-3280-B576-4646-E4B53968E2C5}"/>
              </a:ext>
            </a:extLst>
          </p:cNvPr>
          <p:cNvSpPr/>
          <p:nvPr/>
        </p:nvSpPr>
        <p:spPr>
          <a:xfrm>
            <a:off x="30597781" y="10896598"/>
            <a:ext cx="14631223" cy="25852261"/>
          </a:xfrm>
          <a:prstGeom prst="rect">
            <a:avLst/>
          </a:prstGeom>
          <a:solidFill>
            <a:srgbClr val="0C3B70">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53" dirty="0"/>
          </a:p>
        </p:txBody>
      </p:sp>
      <p:sp>
        <p:nvSpPr>
          <p:cNvPr id="1822" name="Rectangle 1821">
            <a:extLst>
              <a:ext uri="{FF2B5EF4-FFF2-40B4-BE49-F238E27FC236}">
                <a16:creationId xmlns:a16="http://schemas.microsoft.com/office/drawing/2014/main" id="{FD318C66-C110-A11E-221F-D294101901CC}"/>
              </a:ext>
            </a:extLst>
          </p:cNvPr>
          <p:cNvSpPr/>
          <p:nvPr/>
        </p:nvSpPr>
        <p:spPr>
          <a:xfrm>
            <a:off x="15422930" y="10921999"/>
            <a:ext cx="14631223" cy="25826861"/>
          </a:xfrm>
          <a:prstGeom prst="rect">
            <a:avLst/>
          </a:prstGeom>
          <a:solidFill>
            <a:srgbClr val="0C3B70">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53"/>
          </a:p>
        </p:txBody>
      </p:sp>
      <p:sp>
        <p:nvSpPr>
          <p:cNvPr id="1801" name="Rectangle 1800">
            <a:extLst>
              <a:ext uri="{FF2B5EF4-FFF2-40B4-BE49-F238E27FC236}">
                <a16:creationId xmlns:a16="http://schemas.microsoft.com/office/drawing/2014/main" id="{F8E5569C-1D03-321D-5C0B-DA20B270B927}"/>
              </a:ext>
            </a:extLst>
          </p:cNvPr>
          <p:cNvSpPr/>
          <p:nvPr/>
        </p:nvSpPr>
        <p:spPr>
          <a:xfrm>
            <a:off x="354776" y="10896599"/>
            <a:ext cx="14631223" cy="25852261"/>
          </a:xfrm>
          <a:prstGeom prst="rect">
            <a:avLst/>
          </a:prstGeom>
          <a:solidFill>
            <a:srgbClr val="0C3B70">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53"/>
          </a:p>
        </p:txBody>
      </p:sp>
      <p:sp>
        <p:nvSpPr>
          <p:cNvPr id="61" name="Rectangle 60">
            <a:extLst>
              <a:ext uri="{FF2B5EF4-FFF2-40B4-BE49-F238E27FC236}">
                <a16:creationId xmlns:a16="http://schemas.microsoft.com/office/drawing/2014/main" id="{908D21EF-E2A2-CCC9-97E1-A858546F94D4}"/>
              </a:ext>
            </a:extLst>
          </p:cNvPr>
          <p:cNvSpPr/>
          <p:nvPr/>
        </p:nvSpPr>
        <p:spPr>
          <a:xfrm>
            <a:off x="0" y="-90453"/>
            <a:ext cx="45720000" cy="6642660"/>
          </a:xfrm>
          <a:prstGeom prst="rect">
            <a:avLst/>
          </a:prstGeom>
          <a:solidFill>
            <a:srgbClr val="0C3B70"/>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53"/>
          </a:p>
        </p:txBody>
      </p:sp>
      <p:sp>
        <p:nvSpPr>
          <p:cNvPr id="63" name="object 2">
            <a:extLst>
              <a:ext uri="{FF2B5EF4-FFF2-40B4-BE49-F238E27FC236}">
                <a16:creationId xmlns:a16="http://schemas.microsoft.com/office/drawing/2014/main" id="{8E0C394E-5875-4995-0A92-7ABF58CE65D5}"/>
              </a:ext>
            </a:extLst>
          </p:cNvPr>
          <p:cNvSpPr txBox="1"/>
          <p:nvPr/>
        </p:nvSpPr>
        <p:spPr>
          <a:xfrm>
            <a:off x="3022972" y="567463"/>
            <a:ext cx="41643012" cy="2592438"/>
          </a:xfrm>
          <a:prstGeom prst="rect">
            <a:avLst/>
          </a:prstGeom>
        </p:spPr>
        <p:txBody>
          <a:bodyPr vert="horz" wrap="square" lIns="191590" tIns="191590" rIns="191590" bIns="191590" rtlCol="0" anchor="ctr">
            <a:noAutofit/>
          </a:bodyPr>
          <a:lstStyle/>
          <a:p>
            <a:pPr marL="26610" marR="10645" algn="ctr">
              <a:lnSpc>
                <a:spcPts val="13306"/>
              </a:lnSpc>
              <a:spcAft>
                <a:spcPts val="3144"/>
              </a:spcAft>
            </a:pPr>
            <a:r>
              <a:rPr lang="en-US" sz="10476" b="1" dirty="0">
                <a:solidFill>
                  <a:srgbClr val="EE7422"/>
                </a:solidFill>
                <a:latin typeface="Avenir Book"/>
                <a:cs typeface="Avenir Book"/>
              </a:rPr>
              <a:t>The IMAP Science Data Center: Data Processing and Distribution Through Event-Driven AWS Architecture and Open Science</a:t>
            </a:r>
            <a:endParaRPr sz="10476" b="1" dirty="0">
              <a:solidFill>
                <a:srgbClr val="EE7422"/>
              </a:solidFill>
              <a:latin typeface="Avenir Book"/>
              <a:cs typeface="Avenir Book"/>
            </a:endParaRPr>
          </a:p>
        </p:txBody>
      </p:sp>
      <p:sp>
        <p:nvSpPr>
          <p:cNvPr id="1794" name="object 5">
            <a:extLst>
              <a:ext uri="{FF2B5EF4-FFF2-40B4-BE49-F238E27FC236}">
                <a16:creationId xmlns:a16="http://schemas.microsoft.com/office/drawing/2014/main" id="{1FBCDC0F-9AEA-4262-4F6C-B1CA9C3FB705}"/>
              </a:ext>
            </a:extLst>
          </p:cNvPr>
          <p:cNvSpPr txBox="1"/>
          <p:nvPr/>
        </p:nvSpPr>
        <p:spPr>
          <a:xfrm>
            <a:off x="354776" y="6706285"/>
            <a:ext cx="44874226" cy="3971834"/>
          </a:xfrm>
          <a:prstGeom prst="rect">
            <a:avLst/>
          </a:prstGeom>
        </p:spPr>
        <p:txBody>
          <a:bodyPr vert="horz" wrap="square" lIns="95794" tIns="95794" rIns="95794" bIns="95794" rtlCol="0">
            <a:noAutofit/>
          </a:bodyPr>
          <a:lstStyle/>
          <a:p>
            <a:pPr marR="123736" algn="just"/>
            <a:r>
              <a:rPr lang="en-US" sz="3500" dirty="0">
                <a:solidFill>
                  <a:schemeClr val="bg1"/>
                </a:solidFill>
                <a:latin typeface="Avenir Book" panose="02000503020000020003" pitchFamily="2" charset="0"/>
              </a:rPr>
              <a:t>The Interstellar Mapping and Acceleration Probe (IMAP) is NASA's next prominent heliophysics mission. Leveraging an event-driven cloud architecture powered by AWS Batch, ECR, RDS, S3, API Gateway, and EventBridge, the IMAP Science Data Center (SDC) provides a robust data processing pipeline for each of IMAP's ten instruments. A data access API and website provides programmatic and direct access to the SPASE-compliant CDF data products for the heliophysics and space weather research communities. The IMAP SDC embraces open science methodologies and FAIR data principles, promoting transparency, collaboration, and broad data accessibility.</a:t>
            </a:r>
          </a:p>
          <a:p>
            <a:pPr marR="123736" algn="just"/>
            <a:endParaRPr lang="en-US" sz="3500" dirty="0">
              <a:solidFill>
                <a:schemeClr val="bg1"/>
              </a:solidFill>
              <a:latin typeface="Avenir Book" panose="02000503020000020003" pitchFamily="2" charset="0"/>
            </a:endParaRPr>
          </a:p>
          <a:p>
            <a:pPr marR="123736" algn="just"/>
            <a:r>
              <a:rPr lang="en-US" sz="3500" dirty="0">
                <a:solidFill>
                  <a:schemeClr val="bg1"/>
                </a:solidFill>
                <a:latin typeface="Avenir Book" panose="02000503020000020003" pitchFamily="2" charset="0"/>
              </a:rPr>
              <a:t>Expected to launch in 2025, IMAP aims to measure the acceleration of energetic particles and map the interaction of the interstellar medium with the heliosphere from its location at Lagrange Point 1. IMAP comprises ten instruments: three Energetic Neutral Atom (ENA) detectors (IMAP-Lo, IMAP-Hi, IMAP-Ultra), four charged particle detectors (SWE, SWAPI, CoDICE, HIT), a UV photometer (GLOWS), a magnetometer (MAG), and a dust analyzer (IDEX). Additionally, the IMAP Active Link for Real-Time (I-</a:t>
            </a:r>
            <a:r>
              <a:rPr lang="en-US" sz="3500" dirty="0" err="1">
                <a:solidFill>
                  <a:schemeClr val="bg1"/>
                </a:solidFill>
                <a:latin typeface="Avenir Book" panose="02000503020000020003" pitchFamily="2" charset="0"/>
              </a:rPr>
              <a:t>ALiRT</a:t>
            </a:r>
            <a:r>
              <a:rPr lang="en-US" sz="3500" dirty="0">
                <a:solidFill>
                  <a:schemeClr val="bg1"/>
                </a:solidFill>
                <a:latin typeface="Avenir Book" panose="02000503020000020003" pitchFamily="2" charset="0"/>
              </a:rPr>
              <a:t>) data pipeline provides continuous space weather data on a five-minute latency.</a:t>
            </a:r>
            <a:endParaRPr lang="en-US" sz="3500" b="1" spc="9" dirty="0">
              <a:solidFill>
                <a:schemeClr val="bg1"/>
              </a:solidFill>
              <a:latin typeface="Avenir Book" panose="02000503020000020003" pitchFamily="2" charset="0"/>
              <a:cs typeface="Avenir Black"/>
            </a:endParaRPr>
          </a:p>
        </p:txBody>
      </p:sp>
      <p:sp>
        <p:nvSpPr>
          <p:cNvPr id="1795" name="Rectangle 1794">
            <a:extLst>
              <a:ext uri="{FF2B5EF4-FFF2-40B4-BE49-F238E27FC236}">
                <a16:creationId xmlns:a16="http://schemas.microsoft.com/office/drawing/2014/main" id="{5EDAE1AF-B874-86C0-1BBB-1206A7989BF4}"/>
              </a:ext>
            </a:extLst>
          </p:cNvPr>
          <p:cNvSpPr/>
          <p:nvPr/>
        </p:nvSpPr>
        <p:spPr>
          <a:xfrm>
            <a:off x="2400779" y="3618369"/>
            <a:ext cx="40918441" cy="2227606"/>
          </a:xfrm>
          <a:prstGeom prst="rect">
            <a:avLst/>
          </a:prstGeom>
        </p:spPr>
        <p:txBody>
          <a:bodyPr wrap="square" lIns="191590" tIns="95794" rIns="191590" bIns="95794" anchor="ctr">
            <a:spAutoFit/>
          </a:bodyPr>
          <a:lstStyle/>
          <a:p>
            <a:pPr marL="220866" marR="206230" algn="ctr"/>
            <a:r>
              <a:rPr lang="en-US" sz="4600" spc="-42" dirty="0">
                <a:solidFill>
                  <a:schemeClr val="bg1"/>
                </a:solidFill>
                <a:latin typeface="Avenir Black"/>
                <a:cs typeface="Avenir Black"/>
              </a:rPr>
              <a:t>Matthew Bourque</a:t>
            </a:r>
            <a:r>
              <a:rPr lang="en-US" sz="4600" spc="-42" dirty="0">
                <a:solidFill>
                  <a:schemeClr val="bg1"/>
                </a:solidFill>
                <a:latin typeface="Avenir Book"/>
                <a:cs typeface="Avenir Book"/>
              </a:rPr>
              <a:t>, Tenzin Choedon, Bryan Harter, Maxine Hartnett, Sean Hoyt, Kristopher Larsen, Greg Lucas,</a:t>
            </a:r>
          </a:p>
          <a:p>
            <a:pPr marL="220866" marR="206230" algn="ctr"/>
            <a:r>
              <a:rPr lang="en-US" sz="4600" spc="-42" dirty="0">
                <a:solidFill>
                  <a:schemeClr val="bg1"/>
                </a:solidFill>
                <a:latin typeface="Avenir Book"/>
                <a:cs typeface="Avenir Book"/>
              </a:rPr>
              <a:t> Ana Manica, Veronica Martinez, Gabriel Moraga, Timothy Plummer, Daralynn Rhode, Laura Sandoval</a:t>
            </a:r>
            <a:br>
              <a:rPr lang="en-US" sz="4609" spc="-42" dirty="0">
                <a:solidFill>
                  <a:schemeClr val="bg1"/>
                </a:solidFill>
                <a:latin typeface="Avenir Book"/>
                <a:cs typeface="Avenir Book"/>
              </a:rPr>
            </a:br>
            <a:r>
              <a:rPr lang="en-US" sz="4000" i="1" spc="-42" dirty="0">
                <a:solidFill>
                  <a:schemeClr val="bg1"/>
                </a:solidFill>
                <a:latin typeface="Avenir Book"/>
                <a:cs typeface="Avenir Book"/>
              </a:rPr>
              <a:t>The Laboratory for Atmospheric and Space Physics, University of Colorado, Boulder, CO</a:t>
            </a:r>
            <a:endParaRPr lang="en-US" sz="4000" i="1" spc="-94" dirty="0">
              <a:solidFill>
                <a:schemeClr val="bg1"/>
              </a:solidFill>
              <a:latin typeface="Avenir Book"/>
              <a:cs typeface="Avenir Book"/>
            </a:endParaRPr>
          </a:p>
        </p:txBody>
      </p:sp>
      <p:pic>
        <p:nvPicPr>
          <p:cNvPr id="1796" name="Picture 1795">
            <a:extLst>
              <a:ext uri="{FF2B5EF4-FFF2-40B4-BE49-F238E27FC236}">
                <a16:creationId xmlns:a16="http://schemas.microsoft.com/office/drawing/2014/main" id="{74BC8D1F-B821-2A2F-8AD3-ACEE771419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8535" y="2498931"/>
            <a:ext cx="3399013" cy="3170466"/>
          </a:xfrm>
          <a:prstGeom prst="rect">
            <a:avLst/>
          </a:prstGeom>
          <a:ln w="57150">
            <a:solidFill>
              <a:srgbClr val="EE7422"/>
            </a:solidFill>
          </a:ln>
        </p:spPr>
      </p:pic>
      <p:pic>
        <p:nvPicPr>
          <p:cNvPr id="1797" name="Picture 1796">
            <a:extLst>
              <a:ext uri="{FF2B5EF4-FFF2-40B4-BE49-F238E27FC236}">
                <a16:creationId xmlns:a16="http://schemas.microsoft.com/office/drawing/2014/main" id="{51F8BC96-45D4-7582-ED4C-9F896C54D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7323171"/>
            <a:ext cx="7842552" cy="2373402"/>
          </a:xfrm>
          <a:prstGeom prst="rect">
            <a:avLst/>
          </a:prstGeom>
        </p:spPr>
      </p:pic>
      <p:pic>
        <p:nvPicPr>
          <p:cNvPr id="1798" name="Picture 1797">
            <a:extLst>
              <a:ext uri="{FF2B5EF4-FFF2-40B4-BE49-F238E27FC236}">
                <a16:creationId xmlns:a16="http://schemas.microsoft.com/office/drawing/2014/main" id="{C1AFB3A8-2AEC-A302-574B-AFC2202961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99736" y="36615231"/>
            <a:ext cx="3754000" cy="4290286"/>
          </a:xfrm>
          <a:prstGeom prst="rect">
            <a:avLst/>
          </a:prstGeom>
        </p:spPr>
      </p:pic>
      <p:pic>
        <p:nvPicPr>
          <p:cNvPr id="1799" name="Picture 1798">
            <a:extLst>
              <a:ext uri="{FF2B5EF4-FFF2-40B4-BE49-F238E27FC236}">
                <a16:creationId xmlns:a16="http://schemas.microsoft.com/office/drawing/2014/main" id="{30F8C3EB-098A-D118-BAC9-981B3CA77B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757163" y="37494138"/>
            <a:ext cx="6808040" cy="2308158"/>
          </a:xfrm>
          <a:prstGeom prst="rect">
            <a:avLst/>
          </a:prstGeom>
        </p:spPr>
      </p:pic>
      <p:pic>
        <p:nvPicPr>
          <p:cNvPr id="1804" name="Picture 1803">
            <a:extLst>
              <a:ext uri="{FF2B5EF4-FFF2-40B4-BE49-F238E27FC236}">
                <a16:creationId xmlns:a16="http://schemas.microsoft.com/office/drawing/2014/main" id="{B7E3922D-9951-C847-6FE1-FC39810C87B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00999" y="12391437"/>
            <a:ext cx="6668973" cy="6179253"/>
          </a:xfrm>
          <a:prstGeom prst="rect">
            <a:avLst/>
          </a:prstGeom>
          <a:ln w="57150">
            <a:solidFill>
              <a:srgbClr val="EE7422"/>
            </a:solidFill>
          </a:ln>
        </p:spPr>
      </p:pic>
      <p:pic>
        <p:nvPicPr>
          <p:cNvPr id="1805" name="Picture 1804" descr="A diagram of a machine&#10;&#10;Description automatically generated with medium confidence">
            <a:extLst>
              <a:ext uri="{FF2B5EF4-FFF2-40B4-BE49-F238E27FC236}">
                <a16:creationId xmlns:a16="http://schemas.microsoft.com/office/drawing/2014/main" id="{2E031932-E2B3-F8B7-663E-E7F77632BC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801" y="18963066"/>
            <a:ext cx="13999172" cy="7152610"/>
          </a:xfrm>
          <a:prstGeom prst="rect">
            <a:avLst/>
          </a:prstGeom>
          <a:ln w="57150">
            <a:solidFill>
              <a:srgbClr val="EE7422"/>
            </a:solidFill>
          </a:ln>
        </p:spPr>
      </p:pic>
      <p:pic>
        <p:nvPicPr>
          <p:cNvPr id="1806" name="Picture 1805">
            <a:extLst>
              <a:ext uri="{FF2B5EF4-FFF2-40B4-BE49-F238E27FC236}">
                <a16:creationId xmlns:a16="http://schemas.microsoft.com/office/drawing/2014/main" id="{BDEB1958-8455-EBDD-DAFC-ABA9EB20A5B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763109" y="12391438"/>
            <a:ext cx="13944600" cy="8719701"/>
          </a:xfrm>
          <a:prstGeom prst="rect">
            <a:avLst/>
          </a:prstGeom>
          <a:ln w="57150">
            <a:solidFill>
              <a:srgbClr val="EE7422"/>
            </a:solidFill>
          </a:ln>
        </p:spPr>
      </p:pic>
      <p:sp>
        <p:nvSpPr>
          <p:cNvPr id="1811" name="Rectangle 1810">
            <a:extLst>
              <a:ext uri="{FF2B5EF4-FFF2-40B4-BE49-F238E27FC236}">
                <a16:creationId xmlns:a16="http://schemas.microsoft.com/office/drawing/2014/main" id="{C301FD29-E103-6541-60D9-372B5DB80915}"/>
              </a:ext>
            </a:extLst>
          </p:cNvPr>
          <p:cNvSpPr/>
          <p:nvPr/>
        </p:nvSpPr>
        <p:spPr>
          <a:xfrm>
            <a:off x="354776" y="10891944"/>
            <a:ext cx="14631222" cy="1263342"/>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The Interstellar Mapping and Acceleration Probe</a:t>
            </a:r>
          </a:p>
        </p:txBody>
      </p:sp>
      <p:sp>
        <p:nvSpPr>
          <p:cNvPr id="1812" name="Rectangle 1811">
            <a:extLst>
              <a:ext uri="{FF2B5EF4-FFF2-40B4-BE49-F238E27FC236}">
                <a16:creationId xmlns:a16="http://schemas.microsoft.com/office/drawing/2014/main" id="{8FBCCBA8-843F-F38F-E3EB-9C88B3C1FBCC}"/>
              </a:ext>
            </a:extLst>
          </p:cNvPr>
          <p:cNvSpPr/>
          <p:nvPr/>
        </p:nvSpPr>
        <p:spPr>
          <a:xfrm>
            <a:off x="354776" y="26508051"/>
            <a:ext cx="14631222" cy="1263342"/>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The IMAP Science Data Center</a:t>
            </a:r>
          </a:p>
        </p:txBody>
      </p:sp>
      <p:sp>
        <p:nvSpPr>
          <p:cNvPr id="1813" name="Rectangle 1812">
            <a:extLst>
              <a:ext uri="{FF2B5EF4-FFF2-40B4-BE49-F238E27FC236}">
                <a16:creationId xmlns:a16="http://schemas.microsoft.com/office/drawing/2014/main" id="{4C666362-97EE-6791-D6FC-BD4BA8F4A7F3}"/>
              </a:ext>
            </a:extLst>
          </p:cNvPr>
          <p:cNvSpPr/>
          <p:nvPr/>
        </p:nvSpPr>
        <p:spPr>
          <a:xfrm>
            <a:off x="15419798" y="10885621"/>
            <a:ext cx="14631223" cy="1226713"/>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Event-Driven Data Processing</a:t>
            </a:r>
          </a:p>
        </p:txBody>
      </p:sp>
      <p:sp>
        <p:nvSpPr>
          <p:cNvPr id="1814" name="Rectangle 1813">
            <a:extLst>
              <a:ext uri="{FF2B5EF4-FFF2-40B4-BE49-F238E27FC236}">
                <a16:creationId xmlns:a16="http://schemas.microsoft.com/office/drawing/2014/main" id="{F8CFDDE0-7D3E-D173-11A0-D6F7121AE9A7}"/>
              </a:ext>
            </a:extLst>
          </p:cNvPr>
          <p:cNvSpPr/>
          <p:nvPr/>
        </p:nvSpPr>
        <p:spPr>
          <a:xfrm>
            <a:off x="15422928" y="23748118"/>
            <a:ext cx="14628093" cy="1226713"/>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Data Format</a:t>
            </a:r>
          </a:p>
        </p:txBody>
      </p:sp>
      <p:sp>
        <p:nvSpPr>
          <p:cNvPr id="1815" name="Rectangle 1814">
            <a:extLst>
              <a:ext uri="{FF2B5EF4-FFF2-40B4-BE49-F238E27FC236}">
                <a16:creationId xmlns:a16="http://schemas.microsoft.com/office/drawing/2014/main" id="{82CC800B-13C0-9059-C1B8-86153129E3C1}"/>
              </a:ext>
            </a:extLst>
          </p:cNvPr>
          <p:cNvSpPr/>
          <p:nvPr/>
        </p:nvSpPr>
        <p:spPr>
          <a:xfrm>
            <a:off x="30597780" y="10891944"/>
            <a:ext cx="14631222" cy="1226713"/>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Data Access</a:t>
            </a:r>
          </a:p>
        </p:txBody>
      </p:sp>
      <p:sp>
        <p:nvSpPr>
          <p:cNvPr id="1816" name="Rectangle 1815">
            <a:extLst>
              <a:ext uri="{FF2B5EF4-FFF2-40B4-BE49-F238E27FC236}">
                <a16:creationId xmlns:a16="http://schemas.microsoft.com/office/drawing/2014/main" id="{D8A451D8-3A01-50A2-8665-90E672E86967}"/>
              </a:ext>
            </a:extLst>
          </p:cNvPr>
          <p:cNvSpPr/>
          <p:nvPr/>
        </p:nvSpPr>
        <p:spPr>
          <a:xfrm>
            <a:off x="30598539" y="25146000"/>
            <a:ext cx="14630464" cy="1226713"/>
          </a:xfrm>
          <a:prstGeom prst="rect">
            <a:avLst/>
          </a:prstGeom>
          <a:solidFill>
            <a:srgbClr val="EE7422">
              <a:alpha val="74773"/>
            </a:srgbClr>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609" b="1" dirty="0">
                <a:solidFill>
                  <a:schemeClr val="bg1"/>
                </a:solidFill>
                <a:latin typeface="Avenir Book" panose="02000503020000020003" pitchFamily="2" charset="0"/>
              </a:rPr>
              <a:t>High Level Data Products</a:t>
            </a:r>
          </a:p>
        </p:txBody>
      </p:sp>
      <p:sp>
        <p:nvSpPr>
          <p:cNvPr id="1824" name="TextBox 1823">
            <a:extLst>
              <a:ext uri="{FF2B5EF4-FFF2-40B4-BE49-F238E27FC236}">
                <a16:creationId xmlns:a16="http://schemas.microsoft.com/office/drawing/2014/main" id="{C62185FF-6AD5-1094-3403-F4D6F9DE59A8}"/>
              </a:ext>
            </a:extLst>
          </p:cNvPr>
          <p:cNvSpPr txBox="1"/>
          <p:nvPr/>
        </p:nvSpPr>
        <p:spPr>
          <a:xfrm>
            <a:off x="30294611" y="36967338"/>
            <a:ext cx="14934391" cy="3108543"/>
          </a:xfrm>
          <a:prstGeom prst="rect">
            <a:avLst/>
          </a:prstGeom>
          <a:noFill/>
        </p:spPr>
        <p:txBody>
          <a:bodyPr wrap="square" rtlCol="0">
            <a:spAutoFit/>
          </a:bodyPr>
          <a:lstStyle/>
          <a:p>
            <a:r>
              <a:rPr lang="en-US" sz="2800" dirty="0">
                <a:solidFill>
                  <a:schemeClr val="bg1"/>
                </a:solidFill>
                <a:latin typeface="Avenir Book" panose="02000503020000020003" pitchFamily="2" charset="0"/>
              </a:rPr>
              <a:t>Useful Links:</a:t>
            </a: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IMAP Mission Website: </a:t>
            </a:r>
            <a:r>
              <a:rPr lang="en-US" sz="2800" dirty="0">
                <a:solidFill>
                  <a:schemeClr val="bg1"/>
                </a:solidFill>
                <a:latin typeface="Avenir Book" panose="02000503020000020003" pitchFamily="2" charset="0"/>
                <a:hlinkClick r:id="rId10"/>
              </a:rPr>
              <a:t>https://imap.princeton.edu/</a:t>
            </a:r>
            <a:endParaRPr lang="en-US" sz="2800" dirty="0">
              <a:solidFill>
                <a:schemeClr val="bg1"/>
              </a:solidFill>
              <a:latin typeface="Avenir Book" panose="02000503020000020003" pitchFamily="2" charset="0"/>
            </a:endParaRP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Visit us on GitHub! </a:t>
            </a:r>
            <a:r>
              <a:rPr lang="en-US" sz="2800" dirty="0">
                <a:solidFill>
                  <a:schemeClr val="bg1"/>
                </a:solidFill>
                <a:latin typeface="Avenir Book" panose="02000503020000020003" pitchFamily="2" charset="0"/>
                <a:hlinkClick r:id="rId11"/>
              </a:rPr>
              <a:t>https://github.com/IMAP-Science-Operations-Center</a:t>
            </a:r>
            <a:endParaRPr lang="en-US" sz="2800" dirty="0">
              <a:solidFill>
                <a:schemeClr val="bg1"/>
              </a:solidFill>
              <a:latin typeface="Avenir Book" panose="02000503020000020003" pitchFamily="2" charset="0"/>
            </a:endParaRP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IMAP SDC Documentation: </a:t>
            </a:r>
            <a:r>
              <a:rPr lang="en-US" sz="2800" dirty="0">
                <a:solidFill>
                  <a:schemeClr val="bg1"/>
                </a:solidFill>
                <a:latin typeface="Avenir Book" panose="02000503020000020003" pitchFamily="2" charset="0"/>
                <a:hlinkClick r:id="rId11"/>
              </a:rPr>
              <a:t>https://imap-processing.readthedocs.io</a:t>
            </a:r>
            <a:endParaRPr lang="en-US" sz="2800" dirty="0">
              <a:solidFill>
                <a:schemeClr val="bg1"/>
              </a:solidFill>
              <a:latin typeface="Avenir Book" panose="02000503020000020003" pitchFamily="2" charset="0"/>
            </a:endParaRP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IMAP SDC Website (forthcoming):</a:t>
            </a:r>
            <a:r>
              <a:rPr lang="en-US" sz="2800" dirty="0">
                <a:solidFill>
                  <a:schemeClr val="bg1"/>
                </a:solidFill>
                <a:latin typeface="Avenir Book" panose="02000503020000020003" pitchFamily="2" charset="0"/>
                <a:hlinkClick r:id="rId12"/>
              </a:rPr>
              <a:t> https://imap-mission.com/</a:t>
            </a:r>
            <a:endParaRPr lang="en-US" sz="2800" dirty="0">
              <a:solidFill>
                <a:schemeClr val="bg1"/>
              </a:solidFill>
              <a:latin typeface="Avenir Book" panose="02000503020000020003" pitchFamily="2" charset="0"/>
            </a:endParaRP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Data Access API: </a:t>
            </a:r>
            <a:r>
              <a:rPr lang="en-US" sz="2800" dirty="0">
                <a:solidFill>
                  <a:schemeClr val="bg1"/>
                </a:solidFill>
                <a:latin typeface="Avenir Book" panose="02000503020000020003" pitchFamily="2" charset="0"/>
                <a:hlinkClick r:id="rId13"/>
              </a:rPr>
              <a:t>https://github.com/IMAP-Science-Operations-Center/imap-data-access</a:t>
            </a:r>
            <a:endParaRPr lang="en-US" sz="2800" dirty="0">
              <a:solidFill>
                <a:schemeClr val="bg1"/>
              </a:solidFill>
              <a:latin typeface="Avenir Book" panose="02000503020000020003" pitchFamily="2" charset="0"/>
            </a:endParaRPr>
          </a:p>
          <a:p>
            <a:pPr marL="571500" indent="-571500">
              <a:buFont typeface="Arial" panose="020B0604020202020204" pitchFamily="34" charset="0"/>
              <a:buChar char="•"/>
            </a:pPr>
            <a:r>
              <a:rPr lang="en-US" sz="2800" dirty="0">
                <a:solidFill>
                  <a:schemeClr val="bg1"/>
                </a:solidFill>
                <a:latin typeface="Avenir Book" panose="02000503020000020003" pitchFamily="2" charset="0"/>
              </a:rPr>
              <a:t>Missions supported by LASP: </a:t>
            </a:r>
            <a:r>
              <a:rPr lang="en-US" sz="2800" dirty="0">
                <a:solidFill>
                  <a:schemeClr val="bg1"/>
                </a:solidFill>
                <a:latin typeface="Avenir Book" panose="02000503020000020003" pitchFamily="2" charset="0"/>
                <a:hlinkClick r:id="rId14"/>
              </a:rPr>
              <a:t>https://</a:t>
            </a:r>
            <a:r>
              <a:rPr lang="en-US" sz="2800" dirty="0" err="1">
                <a:solidFill>
                  <a:schemeClr val="bg1"/>
                </a:solidFill>
                <a:latin typeface="Avenir Book" panose="02000503020000020003" pitchFamily="2" charset="0"/>
                <a:hlinkClick r:id="rId14"/>
              </a:rPr>
              <a:t>lasp.colorado.edu</a:t>
            </a:r>
            <a:r>
              <a:rPr lang="en-US" sz="2800" dirty="0">
                <a:solidFill>
                  <a:schemeClr val="bg1"/>
                </a:solidFill>
                <a:latin typeface="Avenir Book" panose="02000503020000020003" pitchFamily="2" charset="0"/>
                <a:hlinkClick r:id="rId14"/>
              </a:rPr>
              <a:t>/our-legacy/missions/</a:t>
            </a:r>
            <a:endParaRPr lang="en-US" sz="2800" dirty="0">
              <a:solidFill>
                <a:schemeClr val="bg1"/>
              </a:solidFill>
              <a:latin typeface="Avenir Book" panose="02000503020000020003" pitchFamily="2" charset="0"/>
            </a:endParaRPr>
          </a:p>
        </p:txBody>
      </p:sp>
      <p:grpSp>
        <p:nvGrpSpPr>
          <p:cNvPr id="1826" name="Group 1825">
            <a:extLst>
              <a:ext uri="{FF2B5EF4-FFF2-40B4-BE49-F238E27FC236}">
                <a16:creationId xmlns:a16="http://schemas.microsoft.com/office/drawing/2014/main" id="{48A93C6C-2A96-EE18-F4CD-E6665AEC949F}"/>
              </a:ext>
            </a:extLst>
          </p:cNvPr>
          <p:cNvGrpSpPr/>
          <p:nvPr/>
        </p:nvGrpSpPr>
        <p:grpSpPr>
          <a:xfrm>
            <a:off x="40531320" y="3928705"/>
            <a:ext cx="4562284" cy="2297923"/>
            <a:chOff x="40987346" y="4085476"/>
            <a:chExt cx="4562284" cy="2297923"/>
          </a:xfrm>
        </p:grpSpPr>
        <p:sp>
          <p:nvSpPr>
            <p:cNvPr id="1825" name="TextBox 1824">
              <a:extLst>
                <a:ext uri="{FF2B5EF4-FFF2-40B4-BE49-F238E27FC236}">
                  <a16:creationId xmlns:a16="http://schemas.microsoft.com/office/drawing/2014/main" id="{733C7897-9A5B-AAFE-8B57-E8A8A60812FF}"/>
                </a:ext>
              </a:extLst>
            </p:cNvPr>
            <p:cNvSpPr txBox="1"/>
            <p:nvPr/>
          </p:nvSpPr>
          <p:spPr>
            <a:xfrm>
              <a:off x="41038459" y="5675513"/>
              <a:ext cx="4511171" cy="707886"/>
            </a:xfrm>
            <a:prstGeom prst="rect">
              <a:avLst/>
            </a:prstGeom>
            <a:noFill/>
          </p:spPr>
          <p:txBody>
            <a:bodyPr wrap="none" rtlCol="0">
              <a:spAutoFit/>
            </a:bodyPr>
            <a:lstStyle/>
            <a:p>
              <a:pPr algn="ctr"/>
              <a:r>
                <a:rPr lang="en-US" sz="4000" dirty="0">
                  <a:solidFill>
                    <a:schemeClr val="bg1"/>
                  </a:solidFill>
                  <a:latin typeface="Avenir Book" panose="02000503020000020003" pitchFamily="2" charset="0"/>
                </a:rPr>
                <a:t>Poster IN13B-2171</a:t>
              </a:r>
            </a:p>
          </p:txBody>
        </p:sp>
        <p:pic>
          <p:nvPicPr>
            <p:cNvPr id="1028" name="Picture 4" descr="AGU24 footer logo">
              <a:extLst>
                <a:ext uri="{FF2B5EF4-FFF2-40B4-BE49-F238E27FC236}">
                  <a16:creationId xmlns:a16="http://schemas.microsoft.com/office/drawing/2014/main" id="{EDDB9131-9022-EA19-8496-539463D1070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87346" y="4085476"/>
              <a:ext cx="4562284" cy="1585394"/>
            </a:xfrm>
            <a:prstGeom prst="rect">
              <a:avLst/>
            </a:prstGeom>
            <a:noFill/>
            <a:extLst>
              <a:ext uri="{909E8E84-426E-40DD-AFC4-6F175D3DCCD1}">
                <a14:hiddenFill xmlns:a14="http://schemas.microsoft.com/office/drawing/2010/main">
                  <a:solidFill>
                    <a:srgbClr val="FFFFFF"/>
                  </a:solidFill>
                </a14:hiddenFill>
              </a:ext>
            </a:extLst>
          </p:spPr>
        </p:pic>
      </p:grpSp>
      <p:sp>
        <p:nvSpPr>
          <p:cNvPr id="1827" name="TextBox 1826">
            <a:extLst>
              <a:ext uri="{FF2B5EF4-FFF2-40B4-BE49-F238E27FC236}">
                <a16:creationId xmlns:a16="http://schemas.microsoft.com/office/drawing/2014/main" id="{333FAC49-DC1F-C4CF-500F-1B97074BA28C}"/>
              </a:ext>
            </a:extLst>
          </p:cNvPr>
          <p:cNvSpPr txBox="1"/>
          <p:nvPr/>
        </p:nvSpPr>
        <p:spPr>
          <a:xfrm>
            <a:off x="573284" y="12591441"/>
            <a:ext cx="7111688" cy="6001643"/>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Expected to launch in 2025, IMAP will uncover new insights into the composition and properties of the local interstellar medium and its interactions with the solar magnetic field, the dynamics of solar wind at the heliosphere’s boundaries, and  the mechanisms of particle acceleration to high energies across the solar system. This will be accomplished through the comprehensive suite of ten instruments (pictured below).</a:t>
            </a:r>
          </a:p>
        </p:txBody>
      </p:sp>
      <p:sp>
        <p:nvSpPr>
          <p:cNvPr id="1828" name="TextBox 1827">
            <a:extLst>
              <a:ext uri="{FF2B5EF4-FFF2-40B4-BE49-F238E27FC236}">
                <a16:creationId xmlns:a16="http://schemas.microsoft.com/office/drawing/2014/main" id="{604E6A94-6C8E-0459-F3B6-404ED632481B}"/>
              </a:ext>
            </a:extLst>
          </p:cNvPr>
          <p:cNvSpPr txBox="1"/>
          <p:nvPr/>
        </p:nvSpPr>
        <p:spPr>
          <a:xfrm>
            <a:off x="670801" y="27971971"/>
            <a:ext cx="13999172" cy="7478970"/>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The IMAP SDC builds and maintains software systems that process, store, and distribute the mission’s science data. Its key responsibilities include:</a:t>
            </a:r>
          </a:p>
          <a:p>
            <a:pPr algn="just"/>
            <a:endParaRPr lang="en-US" sz="3200" dirty="0">
              <a:solidFill>
                <a:schemeClr val="bg1"/>
              </a:solidFill>
              <a:latin typeface="Avenir Book" panose="02000503020000020003" pitchFamily="2" charset="0"/>
            </a:endParaRP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Receiving Level 0 science, housekeeping, ancillary, and SPICE</a:t>
            </a:r>
            <a:r>
              <a:rPr lang="en-US" sz="3200" baseline="30000" dirty="0">
                <a:solidFill>
                  <a:schemeClr val="bg1"/>
                </a:solidFill>
                <a:latin typeface="Avenir Book" panose="02000503020000020003" pitchFamily="2" charset="0"/>
              </a:rPr>
              <a:t>1</a:t>
            </a:r>
            <a:r>
              <a:rPr lang="en-US" sz="3200" dirty="0">
                <a:solidFill>
                  <a:schemeClr val="bg1"/>
                </a:solidFill>
                <a:latin typeface="Avenir Book" panose="02000503020000020003" pitchFamily="2" charset="0"/>
              </a:rPr>
              <a:t> data from the Payload Operations Center (POC)</a:t>
            </a: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Developing Level 1 and 2 processing pipelines to generate data products and making them available to instrument teams within 24 hours</a:t>
            </a: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Assist in the collaborative development of higher-level data products (i.e., Level 3, quicklook plots, and other visualizations)</a:t>
            </a: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Deliver SPASE</a:t>
            </a:r>
            <a:r>
              <a:rPr lang="en-US" sz="3200" baseline="30000" dirty="0">
                <a:solidFill>
                  <a:schemeClr val="bg1"/>
                </a:solidFill>
                <a:latin typeface="Avenir Book" panose="02000503020000020003" pitchFamily="2" charset="0"/>
              </a:rPr>
              <a:t>2</a:t>
            </a:r>
            <a:r>
              <a:rPr lang="en-US" sz="3200" dirty="0">
                <a:solidFill>
                  <a:schemeClr val="bg1"/>
                </a:solidFill>
                <a:latin typeface="Avenir Book" panose="02000503020000020003" pitchFamily="2" charset="0"/>
              </a:rPr>
              <a:t>- and ISTP</a:t>
            </a:r>
            <a:r>
              <a:rPr lang="en-US" sz="3200" baseline="30000" dirty="0">
                <a:solidFill>
                  <a:schemeClr val="bg1"/>
                </a:solidFill>
                <a:latin typeface="Avenir Book" panose="02000503020000020003" pitchFamily="2" charset="0"/>
              </a:rPr>
              <a:t>3</a:t>
            </a:r>
            <a:r>
              <a:rPr lang="en-US" sz="3200" dirty="0">
                <a:solidFill>
                  <a:schemeClr val="bg1"/>
                </a:solidFill>
                <a:latin typeface="Avenir Book" panose="02000503020000020003" pitchFamily="2" charset="0"/>
              </a:rPr>
              <a:t>-compliant data product files to the SPDF</a:t>
            </a:r>
            <a:r>
              <a:rPr lang="en-US" sz="3200" baseline="30000" dirty="0">
                <a:solidFill>
                  <a:schemeClr val="bg1"/>
                </a:solidFill>
                <a:latin typeface="Avenir Book" panose="02000503020000020003" pitchFamily="2" charset="0"/>
              </a:rPr>
              <a:t>4</a:t>
            </a:r>
            <a:r>
              <a:rPr lang="en-US" sz="3200" dirty="0">
                <a:solidFill>
                  <a:schemeClr val="bg1"/>
                </a:solidFill>
                <a:latin typeface="Avenir Book" panose="02000503020000020003" pitchFamily="2" charset="0"/>
              </a:rPr>
              <a:t> during the mission for long-term archiving</a:t>
            </a: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Package a subset of data across the CoDICE, HIT, MAG, SWAPI, and SWE instruments into an I-ALiRT</a:t>
            </a:r>
            <a:r>
              <a:rPr lang="en-US" sz="3200" baseline="30000" dirty="0">
                <a:solidFill>
                  <a:schemeClr val="bg1"/>
                </a:solidFill>
                <a:latin typeface="Avenir Book" panose="02000503020000020003" pitchFamily="2" charset="0"/>
              </a:rPr>
              <a:t>5</a:t>
            </a:r>
            <a:r>
              <a:rPr lang="en-US" sz="3200" dirty="0">
                <a:solidFill>
                  <a:schemeClr val="bg1"/>
                </a:solidFill>
                <a:latin typeface="Avenir Book" panose="02000503020000020003" pitchFamily="2" charset="0"/>
              </a:rPr>
              <a:t> data product with a 5-minute latency </a:t>
            </a:r>
          </a:p>
          <a:p>
            <a:pPr marL="571500" indent="-571500" algn="just">
              <a:buFont typeface="Arial" panose="020B0604020202020204" pitchFamily="34" charset="0"/>
              <a:buChar char="•"/>
            </a:pPr>
            <a:r>
              <a:rPr lang="en-US" sz="3200" dirty="0">
                <a:solidFill>
                  <a:schemeClr val="bg1"/>
                </a:solidFill>
                <a:latin typeface="Avenir Book" panose="02000503020000020003" pitchFamily="2" charset="0"/>
              </a:rPr>
              <a:t>Provide open access to all software and data in alignment with open science guidelines and FAIR</a:t>
            </a:r>
            <a:r>
              <a:rPr lang="en-US" sz="3200" baseline="30000" dirty="0">
                <a:solidFill>
                  <a:schemeClr val="bg1"/>
                </a:solidFill>
                <a:latin typeface="Avenir Book" panose="02000503020000020003" pitchFamily="2" charset="0"/>
              </a:rPr>
              <a:t>6</a:t>
            </a:r>
            <a:r>
              <a:rPr lang="en-US" sz="3200" dirty="0">
                <a:solidFill>
                  <a:schemeClr val="bg1"/>
                </a:solidFill>
                <a:latin typeface="Avenir Book" panose="02000503020000020003" pitchFamily="2" charset="0"/>
              </a:rPr>
              <a:t> data principles</a:t>
            </a:r>
          </a:p>
        </p:txBody>
      </p:sp>
      <p:sp>
        <p:nvSpPr>
          <p:cNvPr id="1829" name="TextBox 1828">
            <a:extLst>
              <a:ext uri="{FF2B5EF4-FFF2-40B4-BE49-F238E27FC236}">
                <a16:creationId xmlns:a16="http://schemas.microsoft.com/office/drawing/2014/main" id="{56DAC7A6-1DEE-23CD-E7A0-2B7447B24B1E}"/>
              </a:ext>
            </a:extLst>
          </p:cNvPr>
          <p:cNvSpPr txBox="1"/>
          <p:nvPr/>
        </p:nvSpPr>
        <p:spPr>
          <a:xfrm>
            <a:off x="15763109" y="21337442"/>
            <a:ext cx="13944599" cy="2062103"/>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The SDC employs an event-driven AWS architecture to process L0 data files uploaded to an S3 bucket, automatically triggering the creation of higher-level data products. The system manages dependencies, logs processing steps, and stores completed Level 1 and 2 data products in the S3 bucket.</a:t>
            </a:r>
          </a:p>
        </p:txBody>
      </p:sp>
      <p:pic>
        <p:nvPicPr>
          <p:cNvPr id="1831" name="Picture 1830" descr="A blue and black logo&#10;&#10;Description automatically generated">
            <a:extLst>
              <a:ext uri="{FF2B5EF4-FFF2-40B4-BE49-F238E27FC236}">
                <a16:creationId xmlns:a16="http://schemas.microsoft.com/office/drawing/2014/main" id="{58C5474D-8C04-D67E-9215-C9745EB66E3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565203" y="36347868"/>
            <a:ext cx="6575151" cy="4290286"/>
          </a:xfrm>
          <a:prstGeom prst="rect">
            <a:avLst/>
          </a:prstGeom>
        </p:spPr>
      </p:pic>
      <p:pic>
        <p:nvPicPr>
          <p:cNvPr id="1833" name="Picture 1832" descr="A logo with a red and white circle&#10;&#10;Description automatically generated">
            <a:extLst>
              <a:ext uri="{FF2B5EF4-FFF2-40B4-BE49-F238E27FC236}">
                <a16:creationId xmlns:a16="http://schemas.microsoft.com/office/drawing/2014/main" id="{D12635CB-7E51-25C8-E3AD-468BDC02AA7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69662" y="37228760"/>
            <a:ext cx="3021068" cy="2528503"/>
          </a:xfrm>
          <a:prstGeom prst="rect">
            <a:avLst/>
          </a:prstGeom>
        </p:spPr>
      </p:pic>
      <p:pic>
        <p:nvPicPr>
          <p:cNvPr id="1835" name="Picture 1834" descr="A screenshot of a computer&#10;&#10;Description automatically generated">
            <a:extLst>
              <a:ext uri="{FF2B5EF4-FFF2-40B4-BE49-F238E27FC236}">
                <a16:creationId xmlns:a16="http://schemas.microsoft.com/office/drawing/2014/main" id="{EA47BAB6-7535-4522-6EA9-A7121662DC0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692481" y="25290130"/>
            <a:ext cx="7432977" cy="7938038"/>
          </a:xfrm>
          <a:prstGeom prst="rect">
            <a:avLst/>
          </a:prstGeom>
          <a:ln w="57150">
            <a:solidFill>
              <a:srgbClr val="EE7422"/>
            </a:solidFill>
          </a:ln>
        </p:spPr>
      </p:pic>
      <p:sp>
        <p:nvSpPr>
          <p:cNvPr id="1836" name="TextBox 1835">
            <a:extLst>
              <a:ext uri="{FF2B5EF4-FFF2-40B4-BE49-F238E27FC236}">
                <a16:creationId xmlns:a16="http://schemas.microsoft.com/office/drawing/2014/main" id="{3C75405E-3401-6B20-12F8-A58AB1A06C34}"/>
              </a:ext>
            </a:extLst>
          </p:cNvPr>
          <p:cNvSpPr txBox="1"/>
          <p:nvPr/>
        </p:nvSpPr>
        <p:spPr>
          <a:xfrm>
            <a:off x="15763109" y="33464335"/>
            <a:ext cx="13871413" cy="3046988"/>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Data are stored in files using the Common Data Format (CDF). Each file contains global attributes that store mission- and instrument-specific metadata, as well as data variables containing multidimensional Numpy arrays of data values, each with their own set of self-describing metadata attributes. The CDF files can be seamlessly loaded into Python Xarray objects, facilitating access and analysis of the data.</a:t>
            </a:r>
          </a:p>
        </p:txBody>
      </p:sp>
      <p:pic>
        <p:nvPicPr>
          <p:cNvPr id="1838" name="Picture 1837" descr="A screenshot of a computer&#10;&#10;Description automatically generated">
            <a:extLst>
              <a:ext uri="{FF2B5EF4-FFF2-40B4-BE49-F238E27FC236}">
                <a16:creationId xmlns:a16="http://schemas.microsoft.com/office/drawing/2014/main" id="{C6152CC5-CEF5-DDE0-0878-8C9C85C45D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470600" y="12391437"/>
            <a:ext cx="11696303" cy="8084593"/>
          </a:xfrm>
          <a:prstGeom prst="rect">
            <a:avLst/>
          </a:prstGeom>
          <a:ln w="57150">
            <a:solidFill>
              <a:srgbClr val="EE7422"/>
            </a:solidFill>
          </a:ln>
        </p:spPr>
      </p:pic>
      <p:graphicFrame>
        <p:nvGraphicFramePr>
          <p:cNvPr id="1839" name="Table 1838">
            <a:extLst>
              <a:ext uri="{FF2B5EF4-FFF2-40B4-BE49-F238E27FC236}">
                <a16:creationId xmlns:a16="http://schemas.microsoft.com/office/drawing/2014/main" id="{7732CDD8-FD64-432C-6D8F-E8B64E9F394D}"/>
              </a:ext>
            </a:extLst>
          </p:cNvPr>
          <p:cNvGraphicFramePr>
            <a:graphicFrameLocks noGrp="1"/>
          </p:cNvGraphicFramePr>
          <p:nvPr>
            <p:extLst>
              <p:ext uri="{D42A27DB-BD31-4B8C-83A1-F6EECF244321}">
                <p14:modId xmlns:p14="http://schemas.microsoft.com/office/powerpoint/2010/main" val="1261021943"/>
              </p:ext>
            </p:extLst>
          </p:nvPr>
        </p:nvGraphicFramePr>
        <p:xfrm>
          <a:off x="30941092" y="26693538"/>
          <a:ext cx="13944598" cy="8595360"/>
        </p:xfrm>
        <a:graphic>
          <a:graphicData uri="http://schemas.openxmlformats.org/drawingml/2006/table">
            <a:tbl>
              <a:tblPr bandRow="1">
                <a:tableStyleId>{16D9F66E-5EB9-4882-86FB-DCBF35E3C3E4}</a:tableStyleId>
              </a:tblPr>
              <a:tblGrid>
                <a:gridCol w="2644566">
                  <a:extLst>
                    <a:ext uri="{9D8B030D-6E8A-4147-A177-3AD203B41FA5}">
                      <a16:colId xmlns:a16="http://schemas.microsoft.com/office/drawing/2014/main" val="236433219"/>
                    </a:ext>
                  </a:extLst>
                </a:gridCol>
                <a:gridCol w="11300032">
                  <a:extLst>
                    <a:ext uri="{9D8B030D-6E8A-4147-A177-3AD203B41FA5}">
                      <a16:colId xmlns:a16="http://schemas.microsoft.com/office/drawing/2014/main" val="3681104445"/>
                    </a:ext>
                  </a:extLst>
                </a:gridCol>
              </a:tblGrid>
              <a:tr h="477072">
                <a:tc>
                  <a:txBody>
                    <a:bodyPr/>
                    <a:lstStyle/>
                    <a:p>
                      <a:pPr algn="l"/>
                      <a:r>
                        <a:rPr lang="en-US" sz="3600" dirty="0"/>
                        <a:t>CoDICE</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lnT w="57150" cap="flat" cmpd="sng" algn="ctr">
                      <a:solidFill>
                        <a:srgbClr val="EE7422"/>
                      </a:solidFill>
                      <a:prstDash val="solid"/>
                      <a:round/>
                      <a:headEnd type="none" w="med" len="med"/>
                      <a:tailEnd type="none" w="med" len="med"/>
                    </a:lnT>
                  </a:tcPr>
                </a:tc>
                <a:tc>
                  <a:txBody>
                    <a:bodyPr/>
                    <a:lstStyle/>
                    <a:p>
                      <a:r>
                        <a:rPr lang="en-US" sz="3600" dirty="0"/>
                        <a:t>Intensities, abundances, charge state ratios/distributions, ion speed/mass, pitch angle distributions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lnT w="57150" cap="flat" cmpd="sng" algn="ctr">
                      <a:solidFill>
                        <a:srgbClr val="EE7422"/>
                      </a:solidFill>
                      <a:prstDash val="solid"/>
                      <a:round/>
                      <a:headEnd type="none" w="med" len="med"/>
                      <a:tailEnd type="none" w="med" len="med"/>
                    </a:lnT>
                  </a:tcPr>
                </a:tc>
                <a:extLst>
                  <a:ext uri="{0D108BD9-81ED-4DB2-BD59-A6C34878D82A}">
                    <a16:rowId xmlns:a16="http://schemas.microsoft.com/office/drawing/2014/main" val="4259450335"/>
                  </a:ext>
                </a:extLst>
              </a:tr>
              <a:tr h="477072">
                <a:tc>
                  <a:txBody>
                    <a:bodyPr/>
                    <a:lstStyle/>
                    <a:p>
                      <a:pPr algn="l"/>
                      <a:r>
                        <a:rPr lang="en-US" sz="3600" dirty="0"/>
                        <a:t>GLOWS</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Daily </a:t>
                      </a:r>
                      <a:r>
                        <a:rPr lang="en-US" sz="3600" dirty="0" err="1"/>
                        <a:t>helioglow</a:t>
                      </a:r>
                      <a:r>
                        <a:rPr lang="en-US" sz="3600" dirty="0"/>
                        <a:t>-intensity lightcurves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2581445314"/>
                  </a:ext>
                </a:extLst>
              </a:tr>
              <a:tr h="477072">
                <a:tc>
                  <a:txBody>
                    <a:bodyPr/>
                    <a:lstStyle/>
                    <a:p>
                      <a:pPr algn="l"/>
                      <a:r>
                        <a:rPr lang="en-US" sz="3600" dirty="0"/>
                        <a:t>HIT</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err="1"/>
                        <a:t>Livetime</a:t>
                      </a:r>
                      <a:r>
                        <a:rPr lang="en-US" sz="3600" dirty="0"/>
                        <a:t>-corrected standard, sectored, and summed fluxes, spectrograms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728266392"/>
                  </a:ext>
                </a:extLst>
              </a:tr>
              <a:tr h="477072">
                <a:tc>
                  <a:txBody>
                    <a:bodyPr/>
                    <a:lstStyle/>
                    <a:p>
                      <a:pPr algn="l"/>
                      <a:r>
                        <a:rPr lang="en-US" sz="3600" dirty="0"/>
                        <a:t>IDEX</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Rate, flux, and composition maps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2262028644"/>
                  </a:ext>
                </a:extLst>
              </a:tr>
              <a:tr h="477072">
                <a:tc>
                  <a:txBody>
                    <a:bodyPr/>
                    <a:lstStyle/>
                    <a:p>
                      <a:pPr algn="l"/>
                      <a:r>
                        <a:rPr lang="en-US" sz="3600" dirty="0"/>
                        <a:t>IMAP-Hi</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1- and 80-AU flux maps, ENA spectral index maps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1003815293"/>
                  </a:ext>
                </a:extLst>
              </a:tr>
              <a:tr h="477072">
                <a:tc>
                  <a:txBody>
                    <a:bodyPr/>
                    <a:lstStyle/>
                    <a:p>
                      <a:pPr algn="l"/>
                      <a:r>
                        <a:rPr lang="en-US" sz="3600" dirty="0"/>
                        <a:t>IMAP-Lo</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ENA and ISN fluxes, 1 AU ENA flux maps, ENA spectra</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45583646"/>
                  </a:ext>
                </a:extLst>
              </a:tr>
              <a:tr h="477072">
                <a:tc>
                  <a:txBody>
                    <a:bodyPr/>
                    <a:lstStyle/>
                    <a:p>
                      <a:pPr algn="l"/>
                      <a:r>
                        <a:rPr lang="en-US" sz="3600" dirty="0"/>
                        <a:t>IMAP-Ultra</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Survival corrected flux maps, 1 AU flux maps, spectral index maps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648898154"/>
                  </a:ext>
                </a:extLst>
              </a:tr>
              <a:tr h="477072">
                <a:tc>
                  <a:txBody>
                    <a:bodyPr/>
                    <a:lstStyle/>
                    <a:p>
                      <a:pPr algn="l"/>
                      <a:r>
                        <a:rPr lang="en-US" sz="3600" dirty="0"/>
                        <a:t>MAG</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Normal- and burst-rate magnetic field vectors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4167935850"/>
                  </a:ext>
                </a:extLst>
              </a:tr>
              <a:tr h="477072">
                <a:tc>
                  <a:txBody>
                    <a:bodyPr/>
                    <a:lstStyle/>
                    <a:p>
                      <a:pPr algn="l"/>
                      <a:r>
                        <a:rPr lang="en-US" sz="3600" dirty="0"/>
                        <a:t>SWAPI</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tcPr>
                </a:tc>
                <a:tc>
                  <a:txBody>
                    <a:bodyPr/>
                    <a:lstStyle/>
                    <a:p>
                      <a:r>
                        <a:rPr lang="en-US" sz="3600" dirty="0"/>
                        <a:t>Combined differential flux of SW H+, He++, and interstellar H+, He+ Pickup Ions</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tcPr>
                </a:tc>
                <a:extLst>
                  <a:ext uri="{0D108BD9-81ED-4DB2-BD59-A6C34878D82A}">
                    <a16:rowId xmlns:a16="http://schemas.microsoft.com/office/drawing/2014/main" val="3974354117"/>
                  </a:ext>
                </a:extLst>
              </a:tr>
              <a:tr h="477072">
                <a:tc>
                  <a:txBody>
                    <a:bodyPr/>
                    <a:lstStyle/>
                    <a:p>
                      <a:pPr algn="l"/>
                      <a:r>
                        <a:rPr lang="en-US" sz="3600" dirty="0"/>
                        <a:t>SWE</a:t>
                      </a:r>
                      <a:endParaRPr lang="en-US" sz="3600" dirty="0">
                        <a:latin typeface="Avenir Book" panose="02000503020000020003" pitchFamily="2" charset="0"/>
                      </a:endParaRPr>
                    </a:p>
                  </a:txBody>
                  <a:tcPr>
                    <a:lnL w="57150" cap="flat" cmpd="sng" algn="ctr">
                      <a:solidFill>
                        <a:srgbClr val="EE7422"/>
                      </a:solidFill>
                      <a:prstDash val="solid"/>
                      <a:round/>
                      <a:headEnd type="none" w="med" len="med"/>
                      <a:tailEnd type="none" w="med" len="med"/>
                    </a:lnL>
                    <a:lnB w="57150" cap="flat" cmpd="sng" algn="ctr">
                      <a:solidFill>
                        <a:srgbClr val="EE7422"/>
                      </a:solidFill>
                      <a:prstDash val="solid"/>
                      <a:round/>
                      <a:headEnd type="none" w="med" len="med"/>
                      <a:tailEnd type="none" w="med" len="med"/>
                    </a:lnB>
                  </a:tcPr>
                </a:tc>
                <a:tc>
                  <a:txBody>
                    <a:bodyPr/>
                    <a:lstStyle/>
                    <a:p>
                      <a:r>
                        <a:rPr lang="en-US" sz="3600" dirty="0"/>
                        <a:t>3D distribution of electrons binned by energy and angle</a:t>
                      </a:r>
                      <a:endParaRPr lang="en-US" sz="3600" dirty="0">
                        <a:latin typeface="Avenir Book" panose="02000503020000020003" pitchFamily="2" charset="0"/>
                      </a:endParaRPr>
                    </a:p>
                  </a:txBody>
                  <a:tcPr>
                    <a:lnR w="57150" cap="flat" cmpd="sng" algn="ctr">
                      <a:solidFill>
                        <a:srgbClr val="EE7422"/>
                      </a:solidFill>
                      <a:prstDash val="solid"/>
                      <a:round/>
                      <a:headEnd type="none" w="med" len="med"/>
                      <a:tailEnd type="none" w="med" len="med"/>
                    </a:lnR>
                    <a:lnB w="57150" cap="flat" cmpd="sng" algn="ctr">
                      <a:solidFill>
                        <a:srgbClr val="EE7422"/>
                      </a:solidFill>
                      <a:prstDash val="solid"/>
                      <a:round/>
                      <a:headEnd type="none" w="med" len="med"/>
                      <a:tailEnd type="none" w="med" len="med"/>
                    </a:lnB>
                  </a:tcPr>
                </a:tc>
                <a:extLst>
                  <a:ext uri="{0D108BD9-81ED-4DB2-BD59-A6C34878D82A}">
                    <a16:rowId xmlns:a16="http://schemas.microsoft.com/office/drawing/2014/main" val="3843212588"/>
                  </a:ext>
                </a:extLst>
              </a:tr>
            </a:tbl>
          </a:graphicData>
        </a:graphic>
      </p:graphicFrame>
      <p:sp>
        <p:nvSpPr>
          <p:cNvPr id="1842" name="TextBox 1841">
            <a:extLst>
              <a:ext uri="{FF2B5EF4-FFF2-40B4-BE49-F238E27FC236}">
                <a16:creationId xmlns:a16="http://schemas.microsoft.com/office/drawing/2014/main" id="{F9DF620A-8397-EB3F-54BD-6BDE0530339B}"/>
              </a:ext>
            </a:extLst>
          </p:cNvPr>
          <p:cNvSpPr txBox="1"/>
          <p:nvPr/>
        </p:nvSpPr>
        <p:spPr>
          <a:xfrm>
            <a:off x="30941092" y="22283845"/>
            <a:ext cx="13944598" cy="2554545"/>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Users can programmatically search for and download IMAP data via the open-source </a:t>
            </a:r>
            <a:r>
              <a:rPr lang="en-US" sz="3200" i="1" dirty="0">
                <a:solidFill>
                  <a:schemeClr val="bg1"/>
                </a:solidFill>
                <a:latin typeface="Avenir Book" panose="02000503020000020003" pitchFamily="2" charset="0"/>
              </a:rPr>
              <a:t>imap-data-access</a:t>
            </a:r>
            <a:r>
              <a:rPr lang="en-US" sz="3200" dirty="0">
                <a:solidFill>
                  <a:schemeClr val="bg1"/>
                </a:solidFill>
                <a:latin typeface="Avenir Book" panose="02000503020000020003" pitchFamily="2" charset="0"/>
              </a:rPr>
              <a:t> command-line utility and Python package, demonstrated above. Users will also be able to directly access data through the forthcoming SDC website, which will provide an intuitive interface for browsing and downloading datasets.</a:t>
            </a:r>
          </a:p>
        </p:txBody>
      </p:sp>
      <p:sp>
        <p:nvSpPr>
          <p:cNvPr id="1843" name="TextBox 1842">
            <a:extLst>
              <a:ext uri="{FF2B5EF4-FFF2-40B4-BE49-F238E27FC236}">
                <a16:creationId xmlns:a16="http://schemas.microsoft.com/office/drawing/2014/main" id="{3DC6FBD2-453D-586A-9CD1-2E6B0A8D42F8}"/>
              </a:ext>
            </a:extLst>
          </p:cNvPr>
          <p:cNvSpPr txBox="1"/>
          <p:nvPr/>
        </p:nvSpPr>
        <p:spPr>
          <a:xfrm>
            <a:off x="30941092" y="35411870"/>
            <a:ext cx="13944598" cy="1077218"/>
          </a:xfrm>
          <a:prstGeom prst="rect">
            <a:avLst/>
          </a:prstGeom>
          <a:noFill/>
        </p:spPr>
        <p:txBody>
          <a:bodyPr wrap="square" rtlCol="0">
            <a:spAutoFit/>
          </a:bodyPr>
          <a:lstStyle/>
          <a:p>
            <a:pPr algn="just"/>
            <a:r>
              <a:rPr lang="en-US" sz="3200" dirty="0">
                <a:solidFill>
                  <a:schemeClr val="bg1"/>
                </a:solidFill>
                <a:latin typeface="Avenir Book" panose="02000503020000020003" pitchFamily="2" charset="0"/>
              </a:rPr>
              <a:t>This table lists some of the expected Level 2 and 3 data products for each of the ten instruments (subject to change).</a:t>
            </a:r>
          </a:p>
        </p:txBody>
      </p:sp>
      <p:pic>
        <p:nvPicPr>
          <p:cNvPr id="3" name="Picture 2">
            <a:extLst>
              <a:ext uri="{FF2B5EF4-FFF2-40B4-BE49-F238E27FC236}">
                <a16:creationId xmlns:a16="http://schemas.microsoft.com/office/drawing/2014/main" id="{4E1D8968-5D5F-1290-98AD-B155742BC13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24727803" y="25290130"/>
            <a:ext cx="3887129" cy="3783473"/>
          </a:xfrm>
          <a:prstGeom prst="rect">
            <a:avLst/>
          </a:prstGeom>
          <a:ln w="57150">
            <a:solidFill>
              <a:srgbClr val="EE7422"/>
            </a:solidFill>
          </a:ln>
        </p:spPr>
      </p:pic>
      <p:pic>
        <p:nvPicPr>
          <p:cNvPr id="4" name="Picture 3">
            <a:extLst>
              <a:ext uri="{FF2B5EF4-FFF2-40B4-BE49-F238E27FC236}">
                <a16:creationId xmlns:a16="http://schemas.microsoft.com/office/drawing/2014/main" id="{1CF01A71-9131-4EA5-9A04-322809BA0F7E}"/>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23742514" y="29443325"/>
            <a:ext cx="5857706" cy="3783472"/>
          </a:xfrm>
          <a:prstGeom prst="rect">
            <a:avLst/>
          </a:prstGeom>
          <a:ln w="57150">
            <a:solidFill>
              <a:srgbClr val="EE7422"/>
            </a:solidFill>
          </a:ln>
        </p:spPr>
      </p:pic>
      <p:sp>
        <p:nvSpPr>
          <p:cNvPr id="5" name="TextBox 4">
            <a:extLst>
              <a:ext uri="{FF2B5EF4-FFF2-40B4-BE49-F238E27FC236}">
                <a16:creationId xmlns:a16="http://schemas.microsoft.com/office/drawing/2014/main" id="{0858FF37-A7AB-C8F0-3D72-1221B07B6E81}"/>
              </a:ext>
            </a:extLst>
          </p:cNvPr>
          <p:cNvSpPr txBox="1"/>
          <p:nvPr/>
        </p:nvSpPr>
        <p:spPr>
          <a:xfrm>
            <a:off x="573284" y="35846004"/>
            <a:ext cx="14178021" cy="707886"/>
          </a:xfrm>
          <a:prstGeom prst="rect">
            <a:avLst/>
          </a:prstGeom>
          <a:noFill/>
        </p:spPr>
        <p:txBody>
          <a:bodyPr wrap="square" rtlCol="0">
            <a:spAutoFit/>
          </a:bodyPr>
          <a:lstStyle/>
          <a:p>
            <a:pPr algn="just"/>
            <a:r>
              <a:rPr lang="en-US" sz="2000" i="1" baseline="30000" dirty="0">
                <a:solidFill>
                  <a:schemeClr val="bg1"/>
                </a:solidFill>
                <a:latin typeface="Avenir Book" panose="02000503020000020003" pitchFamily="2" charset="0"/>
              </a:rPr>
              <a:t>1</a:t>
            </a:r>
            <a:r>
              <a:rPr lang="en-US" sz="2000" i="1" dirty="0">
                <a:solidFill>
                  <a:schemeClr val="bg1"/>
                </a:solidFill>
                <a:latin typeface="Avenir Book" panose="02000503020000020003" pitchFamily="2" charset="0"/>
              </a:rPr>
              <a:t>Spacecraft, Planet, Instrument, C-matrix, Events;</a:t>
            </a:r>
            <a:r>
              <a:rPr lang="en-US" sz="2000" i="1" baseline="30000" dirty="0">
                <a:solidFill>
                  <a:schemeClr val="bg1"/>
                </a:solidFill>
                <a:latin typeface="Avenir Book" panose="02000503020000020003" pitchFamily="2" charset="0"/>
              </a:rPr>
              <a:t> 2</a:t>
            </a:r>
            <a:r>
              <a:rPr lang="en-US" sz="2000" i="1" dirty="0">
                <a:solidFill>
                  <a:schemeClr val="bg1"/>
                </a:solidFill>
                <a:latin typeface="Avenir Book" panose="02000503020000020003" pitchFamily="2" charset="0"/>
              </a:rPr>
              <a:t>Space Physics Archive Search and Extract; </a:t>
            </a:r>
            <a:r>
              <a:rPr lang="en-US" sz="2000" i="1" baseline="30000" dirty="0">
                <a:solidFill>
                  <a:schemeClr val="bg1"/>
                </a:solidFill>
                <a:latin typeface="Avenir Book" panose="02000503020000020003" pitchFamily="2" charset="0"/>
              </a:rPr>
              <a:t>3</a:t>
            </a:r>
            <a:r>
              <a:rPr lang="en-US" sz="2000" i="1" dirty="0">
                <a:solidFill>
                  <a:schemeClr val="bg1"/>
                </a:solidFill>
                <a:latin typeface="Avenir Book" panose="02000503020000020003" pitchFamily="2" charset="0"/>
              </a:rPr>
              <a:t>International Solar-Terrestrial Program ; </a:t>
            </a:r>
            <a:r>
              <a:rPr lang="en-US" sz="2000" i="1" baseline="30000" dirty="0">
                <a:solidFill>
                  <a:schemeClr val="bg1"/>
                </a:solidFill>
                <a:latin typeface="Avenir Book" panose="02000503020000020003" pitchFamily="2" charset="0"/>
              </a:rPr>
              <a:t>4</a:t>
            </a:r>
            <a:r>
              <a:rPr lang="en-US" sz="2000" i="1" dirty="0">
                <a:solidFill>
                  <a:schemeClr val="bg1"/>
                </a:solidFill>
                <a:latin typeface="Avenir Book" panose="02000503020000020003" pitchFamily="2" charset="0"/>
              </a:rPr>
              <a:t>Space Physics Data Facility; </a:t>
            </a:r>
            <a:r>
              <a:rPr lang="en-US" sz="2000" i="1" baseline="30000" dirty="0">
                <a:solidFill>
                  <a:schemeClr val="bg1"/>
                </a:solidFill>
                <a:latin typeface="Avenir Book" panose="02000503020000020003" pitchFamily="2" charset="0"/>
              </a:rPr>
              <a:t>5</a:t>
            </a:r>
            <a:r>
              <a:rPr lang="en-US" sz="2000" i="1" dirty="0">
                <a:solidFill>
                  <a:schemeClr val="bg1"/>
                </a:solidFill>
                <a:latin typeface="Avenir Book" panose="02000503020000020003" pitchFamily="2" charset="0"/>
              </a:rPr>
              <a:t>IMAP Active Link for Real Time; </a:t>
            </a:r>
            <a:r>
              <a:rPr lang="en-US" sz="2000" i="1" baseline="30000" dirty="0">
                <a:solidFill>
                  <a:schemeClr val="bg1"/>
                </a:solidFill>
                <a:latin typeface="Avenir Book" panose="02000503020000020003" pitchFamily="2" charset="0"/>
              </a:rPr>
              <a:t>6</a:t>
            </a:r>
            <a:r>
              <a:rPr lang="en-US" sz="2000" i="1" dirty="0">
                <a:solidFill>
                  <a:schemeClr val="bg1"/>
                </a:solidFill>
                <a:latin typeface="Avenir Book" panose="02000503020000020003" pitchFamily="2" charset="0"/>
              </a:rPr>
              <a:t>Findable, Accessible, Interoperable, and Reusable </a:t>
            </a:r>
          </a:p>
        </p:txBody>
      </p:sp>
      <p:pic>
        <p:nvPicPr>
          <p:cNvPr id="9" name="Picture 8">
            <a:extLst>
              <a:ext uri="{FF2B5EF4-FFF2-40B4-BE49-F238E27FC236}">
                <a16:creationId xmlns:a16="http://schemas.microsoft.com/office/drawing/2014/main" id="{C59FCE1A-0C23-218D-014F-3507CE53C76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37113290" y="18302010"/>
            <a:ext cx="7772399" cy="3674225"/>
          </a:xfrm>
          <a:prstGeom prst="rect">
            <a:avLst/>
          </a:prstGeom>
          <a:ln w="57150">
            <a:solidFill>
              <a:srgbClr val="EE7422"/>
            </a:solidFill>
          </a:ln>
        </p:spPr>
      </p:pic>
      <p:pic>
        <p:nvPicPr>
          <p:cNvPr id="6" name="Picture 5">
            <a:extLst>
              <a:ext uri="{FF2B5EF4-FFF2-40B4-BE49-F238E27FC236}">
                <a16:creationId xmlns:a16="http://schemas.microsoft.com/office/drawing/2014/main" id="{706971CF-3F44-528B-DE35-98B25EC00DB8}"/>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43375480" y="36967338"/>
            <a:ext cx="1853522" cy="18535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47671</TotalTime>
  <Words>960</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Avenir Black</vt:lpstr>
      <vt:lpstr>Avenir Book</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237</cp:revision>
  <dcterms:created xsi:type="dcterms:W3CDTF">2015-12-07T08:46:06Z</dcterms:created>
  <dcterms:modified xsi:type="dcterms:W3CDTF">2024-11-27T21:13:51Z</dcterms:modified>
</cp:coreProperties>
</file>